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2"/>
  </p:notesMasterIdLst>
  <p:handoutMasterIdLst>
    <p:handoutMasterId r:id="rId33"/>
  </p:handoutMasterIdLst>
  <p:sldIdLst>
    <p:sldId id="389" r:id="rId2"/>
    <p:sldId id="478" r:id="rId3"/>
    <p:sldId id="398" r:id="rId4"/>
    <p:sldId id="536" r:id="rId5"/>
    <p:sldId id="632" r:id="rId6"/>
    <p:sldId id="602" r:id="rId7"/>
    <p:sldId id="736" r:id="rId8"/>
    <p:sldId id="794" r:id="rId9"/>
    <p:sldId id="738" r:id="rId10"/>
    <p:sldId id="739" r:id="rId11"/>
    <p:sldId id="795" r:id="rId12"/>
    <p:sldId id="740" r:id="rId13"/>
    <p:sldId id="796" r:id="rId14"/>
    <p:sldId id="741" r:id="rId15"/>
    <p:sldId id="797" r:id="rId16"/>
    <p:sldId id="742" r:id="rId17"/>
    <p:sldId id="798" r:id="rId18"/>
    <p:sldId id="799" r:id="rId19"/>
    <p:sldId id="800" r:id="rId20"/>
    <p:sldId id="801" r:id="rId21"/>
    <p:sldId id="762" r:id="rId22"/>
    <p:sldId id="777" r:id="rId23"/>
    <p:sldId id="802" r:id="rId24"/>
    <p:sldId id="746" r:id="rId25"/>
    <p:sldId id="753" r:id="rId26"/>
    <p:sldId id="778" r:id="rId27"/>
    <p:sldId id="803" r:id="rId28"/>
    <p:sldId id="767" r:id="rId29"/>
    <p:sldId id="781" r:id="rId30"/>
    <p:sldId id="394" r:id="rId31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BCE4E6"/>
    <a:srgbClr val="F47828"/>
    <a:srgbClr val="959CCF"/>
    <a:srgbClr val="ABD7F3"/>
    <a:srgbClr val="1290D0"/>
    <a:srgbClr val="1B638A"/>
    <a:srgbClr val="E6516D"/>
    <a:srgbClr val="F9DADA"/>
    <a:srgbClr val="04B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5845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4-2-2(&#50641;&#49472;%20&#45936;&#51060;&#53552;&#47196;%20&#51204;&#52376;&#47532;&#54616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4-2-3(&#49884;&#44033;&#51201;%20&#48516;&#49437;%20&#48372;&#44256;&#49436;%20&#51089;&#49457;&#54616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3566" y="1881406"/>
            <a:ext cx="4214810" cy="2123658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빅데이터를 활용</a:t>
            </a:r>
            <a:r>
              <a:rPr kumimoji="0" lang="ko-KR" altLang="en-US" sz="4400" b="1" spc="-2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한 비즈니스 엑셀</a:t>
            </a: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활용</a:t>
            </a:r>
            <a:endParaRPr kumimoji="0" lang="en-US" altLang="ko-KR" sz="44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Ⅳ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238~273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엑셀로 데이터 가져오기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3" y="5638738"/>
            <a:ext cx="5335115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100" smtClean="0">
                <a:effectLst/>
                <a:latin typeface="+mn-ea"/>
                <a:ea typeface="+mn-ea"/>
              </a:rPr>
              <a:t>엑셀 데이터로 전처리하기</a:t>
            </a:r>
            <a:endParaRPr lang="ko-KR" altLang="en-US" sz="3000" b="1" spc="-1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3152" y="4077072"/>
            <a:ext cx="40030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1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빅데이터를 활용한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2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 가공 및 시각화</a:t>
            </a:r>
            <a:endParaRPr lang="ko-KR" altLang="en-US" sz="3200" b="1" spc="-2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9912" y="6142794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40" smtClean="0">
                <a:effectLst/>
                <a:latin typeface="+mn-ea"/>
                <a:ea typeface="+mn-ea"/>
              </a:rPr>
              <a:t>시각적 분석 보고서 작성하기</a:t>
            </a:r>
            <a:endParaRPr lang="ko-KR" altLang="en-US" sz="3000" b="1" spc="-24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검색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결과 중에서 ‘서울특별시 공공자전거 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여소 정보’의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[File]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4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708920"/>
            <a:ext cx="5760000" cy="372377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3" name="직사각형 2"/>
          <p:cNvSpPr/>
          <p:nvPr/>
        </p:nvSpPr>
        <p:spPr>
          <a:xfrm>
            <a:off x="3798200" y="5463512"/>
            <a:ext cx="360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7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대여소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정보 중에서 최신 데이터 파일의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내려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받기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버튼      파일 저장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2894358" y="308724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4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708920"/>
            <a:ext cx="5760000" cy="370565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직사각형 10"/>
          <p:cNvSpPr/>
          <p:nvPr/>
        </p:nvSpPr>
        <p:spPr>
          <a:xfrm>
            <a:off x="6885400" y="5157192"/>
            <a:ext cx="360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19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데이터셋을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내려받은 후 다른 자료를 찾기 위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해 검색어 입력란에 “외국인 자전거 대여”라고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입력한 후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검색하기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39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708920"/>
            <a:ext cx="5760000" cy="372375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5741165" y="3807328"/>
            <a:ext cx="792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44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검색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결과 중에서 ‘서울특별시 공공자전거 외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국인대여정보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일별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[File]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11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708920"/>
            <a:ext cx="5760000" cy="372375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4455416" y="5031464"/>
            <a:ext cx="324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9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대여소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정보와 일치하는 최신 데이터 파일의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내려받기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버튼      파일 저장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3725680" y="307810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24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708920"/>
            <a:ext cx="5760000" cy="371649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6885400" y="5570416"/>
            <a:ext cx="360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0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엑셀로 데이터 가져오기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pc="-350" smtClean="0">
                <a:effectLst/>
                <a:latin typeface="+mn-ea"/>
              </a:rPr>
              <a:t>엑셀 데이터로 전처리하기</a:t>
            </a:r>
            <a:endParaRPr lang="ko-KR" altLang="en-US" b="1" spc="-35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391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pc="-300" smtClean="0">
                <a:effectLst/>
                <a:latin typeface="+mn-ea"/>
              </a:rPr>
              <a:t>시각적 분석 보고서 작성하기</a:t>
            </a:r>
            <a:endParaRPr lang="ko-KR" altLang="en-US" b="1" spc="-300" dirty="0">
              <a:effectLst/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3" y="423391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317648"/>
            <a:ext cx="6109365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000" b="1" spc="-2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공공데이터 데이터셋에서 다운로드할 수 있는 데이터 종류</a:t>
            </a:r>
            <a:endParaRPr kumimoji="0" lang="ko-KR" altLang="en-US" sz="2000" b="1" i="0" strike="noStrike" kern="1200" cap="none" spc="-2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Sheet/FILE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: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데이터셋의 내용을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Sheet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형태의 미리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보기가 가능하며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CSV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나 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JSON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파일</a:t>
            </a:r>
            <a:r>
              <a:rPr lang="en-US" altLang="ko-KR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또는 </a:t>
            </a:r>
            <a:r>
              <a:rPr lang="en-US" altLang="ko-KR" sz="3000" spc="-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XLSX</a:t>
            </a:r>
            <a:r>
              <a:rPr lang="en-US" altLang="ko-KR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/>
            </a:r>
            <a:br>
              <a:rPr lang="en-US" altLang="ko-KR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</a:b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엑셀 파일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로 다운로드할 수 있다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Open 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API: API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중에서 플랫폼의 기능 또는 콘텐츠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외부에서 웹 프로토콜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(HTTP)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로 호출해 </a:t>
            </a:r>
            <a:r>
              <a:rPr lang="ko-KR" altLang="en-US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사용할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수 있게 개방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(open)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한 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API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를 의미하며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운영체제나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시스템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애플리케이션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라이브러리 등을 활용해 응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용 프로그램을 작성할 수 있다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OpenAPI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발급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된 인증키가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필요하다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88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여러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통합 문서의 데이터를 하나의 파일에서 관리하려면 먼저 필요한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데이터 취합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모든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이터가 필요하지 않은 경우에는 원시 데이터를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편집하여 분석에 필요한 데이터만을 추출하여 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6408776" y="2319067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1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서울특별시 공공자전거 대여소 정보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(19.12.9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xlsx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파일의 ‘대여소현황’ 시트에서 오른쪽 마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우스 버튼을 클릭하고 바로 가기 메뉴에서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이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동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복사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3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485296"/>
            <a:ext cx="7200000" cy="421614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079152" y="5157192"/>
            <a:ext cx="1260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81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5868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이동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복사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대상 통합 문서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에서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‘서울특별시 공공자전거 외국인 대여정보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일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선택한 후 ‘복사본 만들기’에 체크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416" y="4168627"/>
            <a:ext cx="3420000" cy="250073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4887272" y="6102440"/>
            <a:ext cx="972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Sheet3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’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시트를 더블 클릭한 후 “외국인대여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”라고 입력      이름 변경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줄무늬가 있는 오른쪽 화살표 22"/>
          <p:cNvSpPr/>
          <p:nvPr/>
        </p:nvSpPr>
        <p:spPr>
          <a:xfrm>
            <a:off x="2334469" y="3074579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3611151"/>
            <a:ext cx="4680000" cy="306419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5039480" y="6398496"/>
            <a:ext cx="720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대여소현황’ 시트에서 맨 마지막 행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1542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선택한 후 마우스 오른쪽 버튼으로 클릭하고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바로 가기 메뉴에서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선택       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합계’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 삭제</a:t>
            </a:r>
            <a:endParaRPr kumimoji="0" lang="en-US" altLang="ko-KR" sz="3000" spc="-2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줄무늬가 있는 오른쪽 화살표 22"/>
          <p:cNvSpPr/>
          <p:nvPr/>
        </p:nvSpPr>
        <p:spPr>
          <a:xfrm>
            <a:off x="6290536" y="359241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40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2573615"/>
            <a:ext cx="6480000" cy="4023255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537488" y="4905736"/>
            <a:ext cx="1296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01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행의 높이는 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16.50’, [A1:H1]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범위의 채우기 색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은 ‘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회색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-25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%,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배경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변경     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외국인자전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거대여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.xlsx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로 저장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줄무늬가 있는 오른쪽 화살표 20"/>
          <p:cNvSpPr/>
          <p:nvPr/>
        </p:nvSpPr>
        <p:spPr>
          <a:xfrm>
            <a:off x="5760192" y="3074579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0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243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 확인하고 하나의 파일로 통합하기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2561931"/>
            <a:ext cx="6480000" cy="399348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91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sz="3400" b="1" spc="-280" smtClean="0">
                <a:effectLst/>
                <a:latin typeface="맑은 고딕" pitchFamily="50" charset="-127"/>
                <a:ea typeface="맑은 고딕" pitchFamily="50" charset="-127"/>
              </a:rPr>
              <a:t>공공데이터에 </a:t>
            </a:r>
            <a:r>
              <a:rPr lang="ko-KR" altLang="en-US" sz="3400" b="1" spc="-280">
                <a:effectLst/>
                <a:latin typeface="맑은 고딕" pitchFamily="50" charset="-127"/>
                <a:ea typeface="맑은 고딕" pitchFamily="50" charset="-127"/>
              </a:rPr>
              <a:t>축적된 빅데이터를 수집</a:t>
            </a:r>
            <a:r>
              <a:rPr lang="ko-KR" altLang="en-US" sz="3400" b="1" spc="-100">
                <a:effectLst/>
                <a:latin typeface="맑은 고딕" pitchFamily="50" charset="-127"/>
                <a:ea typeface="맑은 고딕" pitchFamily="50" charset="-127"/>
              </a:rPr>
              <a:t>하여 엑셀에서 가공할 수 </a:t>
            </a:r>
            <a:r>
              <a:rPr lang="ko-KR" altLang="en-US" sz="3400" b="1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sz="3400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3400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lang="ko-KR" altLang="en-US" b="1" spc="-170">
                <a:effectLst/>
                <a:latin typeface="맑은 고딕" pitchFamily="50" charset="-127"/>
                <a:ea typeface="맑은 고딕" pitchFamily="50" charset="-127"/>
              </a:rPr>
              <a:t>이용하여 분석에 필요한 자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료를 작성할 수 있다</a:t>
            </a:r>
            <a:r>
              <a:rPr lang="en-US" altLang="ko-KR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lang="ko-KR" altLang="en-US" b="1" spc="-170">
                <a:effectLst/>
                <a:latin typeface="맑은 고딕" pitchFamily="50" charset="-127"/>
                <a:ea typeface="맑은 고딕" pitchFamily="50" charset="-127"/>
              </a:rPr>
              <a:t>시각화 자료가 삽입된 분석</a:t>
            </a:r>
            <a:r>
              <a:rPr lang="ko-KR" altLang="en-US" b="1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보고서를 작성할 수 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493981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차 산업의 핵심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자원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정부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기업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일반인에게까지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활용성과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그 가치가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중요시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빅데이터가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필요한 기관이나 기업에서는 자체적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으로 시스템을 만들어 자동으로 데이터를 수집하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고 분석하여 의사결정이나 정책에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반영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공공데이터에서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Sheet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형태나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csv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형태로 제공되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는 텍스트 파일의 데이터셋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(data set)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을 엑셀로 가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져와 가공하고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1975745" cy="553998"/>
            <a:chOff x="755388" y="1700808"/>
            <a:chExt cx="1975745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빅데이터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0" y="1901668"/>
            <a:ext cx="8100000" cy="390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1960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공공데이터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공공기관이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생성하거나 관리하고 있는 자료 또는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정보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기관이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만든 텍스트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수치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이미지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동영상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오디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오 등 다양한 형태의 모든 자료나 정보를 누구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나 무료로 자유롭게 수집하여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활용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 hangingPunct="0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" smtClean="0">
                <a:effectLst/>
                <a:latin typeface="맑은 고딕" pitchFamily="50" charset="-127"/>
                <a:ea typeface="맑은 고딕" pitchFamily="50" charset="-127"/>
              </a:rPr>
              <a:t>국가에서 </a:t>
            </a:r>
            <a:r>
              <a:rPr kumimoji="0" lang="ko-KR" altLang="en-US" sz="3000" spc="-10">
                <a:effectLst/>
                <a:latin typeface="맑은 고딕" pitchFamily="50" charset="-127"/>
                <a:ea typeface="맑은 고딕" pitchFamily="50" charset="-127"/>
              </a:rPr>
              <a:t>운영하는 공공데이터 포털이나 </a:t>
            </a:r>
            <a:r>
              <a:rPr kumimoji="0" lang="en-US" altLang="ko-KR" sz="3000" spc="-10" smtClean="0">
                <a:effectLst/>
                <a:latin typeface="맑은 고딕" pitchFamily="50" charset="-127"/>
                <a:ea typeface="맑은 고딕" pitchFamily="50" charset="-127"/>
              </a:rPr>
              <a:t>KT,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SKT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등 다양한 빅데이터 포털에서 쉽게 필요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한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데이터셋을 가져올 수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서울 열린 데이터 광장’을 검색하거나 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http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://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data.seoul.go.kr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를 직접 입력하여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접속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서울 열린데이터 광장’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홈페이지에서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공공데이터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데이터셋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클릭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579824" y="311468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2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232" y="2593034"/>
            <a:ext cx="6120000" cy="395648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3365794" y="4232230"/>
            <a:ext cx="565289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6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검색어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입력란에 “자전거 대여소”라고 입력한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검색하기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89654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엑셀로 데이터 가져오기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39549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공공데이터 수집하기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464" y="3140968"/>
            <a:ext cx="5220000" cy="337466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6876256" y="4941168"/>
            <a:ext cx="684000" cy="32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69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14428</TotalTime>
  <Words>753</Words>
  <Application>Microsoft Office PowerPoint</Application>
  <PresentationFormat>화면 슬라이드 쇼(4:3)</PresentationFormat>
  <Paragraphs>167</Paragraphs>
  <Slides>30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1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1227</cp:revision>
  <dcterms:created xsi:type="dcterms:W3CDTF">2010-03-30T01:48:18Z</dcterms:created>
  <dcterms:modified xsi:type="dcterms:W3CDTF">2022-03-07T07:13:39Z</dcterms:modified>
</cp:coreProperties>
</file>